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</p:sldIdLst>
  <p:sldSz cx="9144000" cy="5143500" type="screen16x9"/>
  <p:notesSz cx="6858000" cy="9144000"/>
  <p:embeddedFontLst>
    <p:embeddedFont>
      <p:font typeface="Dotum" panose="020B0600000101010101" pitchFamily="34" charset="-127"/>
      <p:regular r:id="rId13"/>
    </p:embeddedFont>
    <p:embeddedFont>
      <p:font typeface="Lucida Calligraphy" panose="03010101010101010101" pitchFamily="66" charset="0"/>
      <p:regular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Tempus Sans ITC" panose="04020404030D07020202" pitchFamily="8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54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852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014aca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014aca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014ac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014acb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014acb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014acb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3.wav"/><Relationship Id="rId7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3.png"/><Relationship Id="rId5" Type="http://schemas.microsoft.com/office/2007/relationships/media" Target="../media/media4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6.wav"/><Relationship Id="rId7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3.png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9.wav"/><Relationship Id="rId7" Type="http://schemas.openxmlformats.org/officeDocument/2006/relationships/image" Target="../media/image10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2.png"/><Relationship Id="rId4" Type="http://schemas.openxmlformats.org/officeDocument/2006/relationships/audio" Target="../media/media9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3.png"/><Relationship Id="rId5" Type="http://schemas.microsoft.com/office/2007/relationships/media" Target="../media/media12.wav"/><Relationship Id="rId10" Type="http://schemas.openxmlformats.org/officeDocument/2006/relationships/image" Target="../media/image13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microsoft.com/office/2007/relationships/media" Target="../media/media20.wav"/><Relationship Id="rId18" Type="http://schemas.openxmlformats.org/officeDocument/2006/relationships/image" Target="../media/image12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audio" Target="../media/media19.wav"/><Relationship Id="rId17" Type="http://schemas.openxmlformats.org/officeDocument/2006/relationships/image" Target="../media/image14.png"/><Relationship Id="rId2" Type="http://schemas.openxmlformats.org/officeDocument/2006/relationships/audio" Target="../media/media14.wav"/><Relationship Id="rId16" Type="http://schemas.openxmlformats.org/officeDocument/2006/relationships/image" Target="../media/image3.png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microsoft.com/office/2007/relationships/media" Target="../media/media19.wav"/><Relationship Id="rId5" Type="http://schemas.microsoft.com/office/2007/relationships/media" Target="../media/media16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8.wav"/><Relationship Id="rId19" Type="http://schemas.openxmlformats.org/officeDocument/2006/relationships/image" Target="../media/image15.jpeg"/><Relationship Id="rId4" Type="http://schemas.openxmlformats.org/officeDocument/2006/relationships/audio" Target="../media/media15.wav"/><Relationship Id="rId9" Type="http://schemas.microsoft.com/office/2007/relationships/media" Target="../media/media18.wav"/><Relationship Id="rId14" Type="http://schemas.openxmlformats.org/officeDocument/2006/relationships/audio" Target="../media/media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61474" y="1477349"/>
            <a:ext cx="3520025" cy="1065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0" b="1"/>
              <a:t>Hello!</a:t>
            </a:r>
            <a:endParaRPr sz="6000" b="1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762350" y="3793050"/>
            <a:ext cx="2484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200"/>
              <a:t>Teacher: Camila</a:t>
            </a:r>
            <a:endParaRPr sz="22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575" y="1143000"/>
            <a:ext cx="3218800" cy="273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cat kitten family greeting cartoon doodle wallpaper cov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1"/>
          <a:stretch/>
        </p:blipFill>
        <p:spPr bwMode="auto">
          <a:xfrm>
            <a:off x="1614504" y="869244"/>
            <a:ext cx="5962650" cy="28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8250" y="208263"/>
            <a:ext cx="8944150" cy="60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400" b="1" dirty="0" smtClean="0"/>
              <a:t>Now is your turn to practice in the worksheet!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dirty="0" smtClean="0"/>
              <a:t>(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r>
              <a:rPr lang="en-US" dirty="0" smtClean="0"/>
              <a:t> de </a:t>
            </a:r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guía</a:t>
            </a:r>
            <a:r>
              <a:rPr lang="en-US" dirty="0" smtClean="0"/>
              <a:t>)</a:t>
            </a:r>
            <a:endParaRPr lang="en-U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772673" y="3639233"/>
            <a:ext cx="364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latin typeface="Tempus Sans ITC" panose="04020404030D07020202" pitchFamily="82" charset="0"/>
                <a:ea typeface="Dotum" panose="020B0600000101010101" pitchFamily="34" charset="-127"/>
              </a:rPr>
              <a:t>SEE YOU</a:t>
            </a:r>
            <a:endParaRPr lang="es-CL" sz="3600" b="1" dirty="0">
              <a:latin typeface="Tempus Sans ITC" panose="04020404030D07020202" pitchFamily="82" charset="0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6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70323" y="971090"/>
            <a:ext cx="3060300" cy="28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18" y="972092"/>
            <a:ext cx="3460575" cy="34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Llamada ovalada"/>
          <p:cNvSpPr/>
          <p:nvPr/>
        </p:nvSpPr>
        <p:spPr>
          <a:xfrm>
            <a:off x="4202898" y="346443"/>
            <a:ext cx="4516795" cy="3463558"/>
          </a:xfrm>
          <a:prstGeom prst="wedgeEllipseCallout">
            <a:avLst>
              <a:gd name="adj1" fmla="val -69251"/>
              <a:gd name="adj2" fmla="val 309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/>
              <a:t>Hello! My name is Camila</a:t>
            </a:r>
          </a:p>
          <a:p>
            <a:pPr lvl="0"/>
            <a:r>
              <a:rPr lang="en-US" dirty="0" smtClean="0"/>
              <a:t>(</a:t>
            </a:r>
            <a:r>
              <a:rPr lang="en-US" dirty="0" err="1" smtClean="0"/>
              <a:t>Hola</a:t>
            </a:r>
            <a:r>
              <a:rPr lang="en-US" dirty="0" smtClean="0"/>
              <a:t>!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Camila)</a:t>
            </a:r>
          </a:p>
          <a:p>
            <a:pPr lvl="0">
              <a:spcBef>
                <a:spcPts val="1600"/>
              </a:spcBef>
            </a:pPr>
            <a:r>
              <a:rPr lang="en-US" sz="2000" b="1" dirty="0" smtClean="0"/>
              <a:t>I am your teacher.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</a:t>
            </a:r>
            <a:r>
              <a:rPr lang="en-US" dirty="0" err="1" smtClean="0"/>
              <a:t>Yo</a:t>
            </a:r>
            <a:r>
              <a:rPr lang="en-US" dirty="0" smtClean="0"/>
              <a:t> soy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profesora</a:t>
            </a:r>
            <a:r>
              <a:rPr lang="en-US" dirty="0" smtClean="0"/>
              <a:t>)</a:t>
            </a:r>
          </a:p>
          <a:p>
            <a:pPr lvl="0">
              <a:spcBef>
                <a:spcPts val="1600"/>
              </a:spcBef>
            </a:pPr>
            <a:r>
              <a:rPr lang="en-US" sz="2000" b="1" dirty="0" smtClean="0"/>
              <a:t>I am 25 years old.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</a:t>
            </a:r>
            <a:r>
              <a:rPr lang="en-US" dirty="0" err="1" smtClean="0"/>
              <a:t>Tengo</a:t>
            </a:r>
            <a:r>
              <a:rPr lang="en-US" dirty="0" smtClean="0"/>
              <a:t> 25 </a:t>
            </a:r>
            <a:r>
              <a:rPr lang="en-US" dirty="0" err="1" smtClean="0"/>
              <a:t>años</a:t>
            </a:r>
            <a:r>
              <a:rPr lang="en-US" dirty="0" smtClean="0"/>
              <a:t>)</a:t>
            </a:r>
          </a:p>
          <a:p>
            <a:pPr algn="ctr"/>
            <a:endParaRPr lang="es-CL" dirty="0"/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6260" y="1497548"/>
            <a:ext cx="830096" cy="83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706450" y="718850"/>
            <a:ext cx="2577900" cy="13137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latin typeface="Comic Sans MS"/>
                <a:ea typeface="Comic Sans MS"/>
                <a:cs typeface="Comic Sans MS"/>
                <a:sym typeface="Comic Sans MS"/>
              </a:rPr>
              <a:t>What is your name</a:t>
            </a:r>
            <a:r>
              <a:rPr lang="x-none" sz="3000" b="1" smtClean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s-CL" sz="3000" b="1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(¿Cuál es tu nombre?)</a:t>
            </a:r>
            <a:endParaRPr b="1" dirty="0">
              <a:solidFill>
                <a:schemeClr val="bg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122505" y="1178824"/>
            <a:ext cx="1972025" cy="992876"/>
          </a:xfrm>
          <a:prstGeom prst="wedgeEllipseCallout">
            <a:avLst>
              <a:gd name="adj1" fmla="val 57142"/>
              <a:gd name="adj2" fmla="val 41806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I am </a:t>
            </a:r>
            <a:r>
              <a:rPr lang="x-none" sz="1600" b="1">
                <a:latin typeface="Comic Sans MS"/>
                <a:ea typeface="Comic Sans MS"/>
                <a:cs typeface="Comic Sans MS"/>
                <a:sym typeface="Comic Sans MS"/>
              </a:rPr>
              <a:t>Bart</a:t>
            </a:r>
            <a:r>
              <a:rPr lang="x-none" sz="1600" smtClean="0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lang="es-CL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(¡Yo soy 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Bart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!)</a:t>
            </a:r>
            <a:endParaRPr dirty="0">
              <a:solidFill>
                <a:schemeClr val="tx2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952649" y="2478774"/>
            <a:ext cx="2486125" cy="966601"/>
          </a:xfrm>
          <a:prstGeom prst="wedgeEllipseCallout">
            <a:avLst>
              <a:gd name="adj1" fmla="val -61401"/>
              <a:gd name="adj2" fmla="val 35912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My name is </a:t>
            </a:r>
            <a:r>
              <a:rPr lang="x-none" sz="1600" b="1">
                <a:latin typeface="Comic Sans MS"/>
                <a:ea typeface="Comic Sans MS"/>
                <a:cs typeface="Comic Sans MS"/>
                <a:sym typeface="Comic Sans MS"/>
              </a:rPr>
              <a:t>Lisa</a:t>
            </a:r>
            <a:r>
              <a:rPr lang="x-none" sz="1600" smtClean="0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lang="es-CL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(Mi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nombre es Lisa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dirty="0">
              <a:solidFill>
                <a:schemeClr val="tx2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1755" y="1327512"/>
            <a:ext cx="1842020" cy="23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4801" y="2701875"/>
            <a:ext cx="1667840" cy="20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09876" y="620386"/>
            <a:ext cx="609600" cy="609600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54768" y="2928430"/>
            <a:ext cx="467737" cy="467737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00825" y="1294718"/>
            <a:ext cx="493705" cy="49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58799" y="718850"/>
            <a:ext cx="3484551" cy="13137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b="1">
                <a:latin typeface="Comic Sans MS"/>
                <a:ea typeface="Comic Sans MS"/>
                <a:cs typeface="Comic Sans MS"/>
                <a:sym typeface="Comic Sans MS"/>
              </a:rPr>
              <a:t>How old are you</a:t>
            </a:r>
            <a:r>
              <a:rPr lang="x-none" sz="3000" b="1" smtClean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s-CL" sz="3000" b="1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(¿Cuántos años tienes?)</a:t>
            </a:r>
            <a:endParaRPr b="1" dirty="0">
              <a:solidFill>
                <a:schemeClr val="bg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049485" y="718850"/>
            <a:ext cx="2677885" cy="889525"/>
          </a:xfrm>
          <a:prstGeom prst="wedgeEllipseCallout">
            <a:avLst>
              <a:gd name="adj1" fmla="val 57142"/>
              <a:gd name="adj2" fmla="val 41806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I am </a:t>
            </a:r>
            <a:r>
              <a:rPr lang="x-none" sz="1600" b="1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 years </a:t>
            </a:r>
            <a:r>
              <a:rPr lang="x-none" sz="1600" smtClean="0">
                <a:latin typeface="Comic Sans MS"/>
                <a:ea typeface="Comic Sans MS"/>
                <a:cs typeface="Comic Sans MS"/>
                <a:sym typeface="Comic Sans MS"/>
              </a:rPr>
              <a:t>old</a:t>
            </a:r>
            <a:endParaRPr lang="es-CL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(Yo tengo 10 años)</a:t>
            </a:r>
            <a:endParaRPr dirty="0">
              <a:solidFill>
                <a:schemeClr val="tx2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952641" y="2478775"/>
            <a:ext cx="2645726" cy="966600"/>
          </a:xfrm>
          <a:prstGeom prst="wedgeEllipseCallout">
            <a:avLst>
              <a:gd name="adj1" fmla="val -61401"/>
              <a:gd name="adj2" fmla="val 35912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I am </a:t>
            </a:r>
            <a:r>
              <a:rPr lang="x-none" sz="1600" b="1">
                <a:latin typeface="Comic Sans MS"/>
                <a:ea typeface="Comic Sans MS"/>
                <a:cs typeface="Comic Sans MS"/>
                <a:sym typeface="Comic Sans MS"/>
              </a:rPr>
              <a:t>8 </a:t>
            </a:r>
            <a:r>
              <a:rPr lang="x-none" sz="1600">
                <a:latin typeface="Comic Sans MS"/>
                <a:ea typeface="Comic Sans MS"/>
                <a:cs typeface="Comic Sans MS"/>
                <a:sym typeface="Comic Sans MS"/>
              </a:rPr>
              <a:t>years </a:t>
            </a:r>
            <a:r>
              <a:rPr lang="x-none" sz="1600" smtClean="0">
                <a:latin typeface="Comic Sans MS"/>
                <a:ea typeface="Comic Sans MS"/>
                <a:cs typeface="Comic Sans MS"/>
                <a:sym typeface="Comic Sans MS"/>
              </a:rPr>
              <a:t>old</a:t>
            </a:r>
            <a:endParaRPr lang="es-CL"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(Yo tengo 8 años)</a:t>
            </a: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3175" y="718850"/>
            <a:ext cx="1842020" cy="23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4801" y="2478775"/>
            <a:ext cx="1667840" cy="20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91524" y="554012"/>
            <a:ext cx="609600" cy="609600"/>
          </a:xfrm>
          <a:prstGeom prst="rect">
            <a:avLst/>
          </a:prstGeom>
        </p:spPr>
      </p:pic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19825" y="960867"/>
            <a:ext cx="459920" cy="459920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25646" y="2787597"/>
            <a:ext cx="448506" cy="44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ilo de personaje de dibujos animados lindo profesor. | Vector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/>
          <a:stretch/>
        </p:blipFill>
        <p:spPr bwMode="auto">
          <a:xfrm>
            <a:off x="4772026" y="1028700"/>
            <a:ext cx="28003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285875" y="819147"/>
            <a:ext cx="3286126" cy="1112653"/>
          </a:xfrm>
          <a:prstGeom prst="wedgeEllipseCallout">
            <a:avLst>
              <a:gd name="adj1" fmla="val 63344"/>
              <a:gd name="adj2" fmla="val 228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What is your name?</a:t>
            </a:r>
            <a:endParaRPr lang="en-US" dirty="0" smtClean="0"/>
          </a:p>
        </p:txBody>
      </p:sp>
      <p:sp>
        <p:nvSpPr>
          <p:cNvPr id="6" name="5 Llamada ovalada"/>
          <p:cNvSpPr/>
          <p:nvPr/>
        </p:nvSpPr>
        <p:spPr>
          <a:xfrm>
            <a:off x="1514475" y="3002147"/>
            <a:ext cx="3143251" cy="1112653"/>
          </a:xfrm>
          <a:prstGeom prst="wedgeEllipseCallout">
            <a:avLst>
              <a:gd name="adj1" fmla="val 58457"/>
              <a:gd name="adj2" fmla="val -5075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How old are you?</a:t>
            </a:r>
            <a:endParaRPr lang="es-CL" dirty="0"/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1" y="1089725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01" y="3253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85E9">
                <a:alpha val="84000"/>
              </a:srgbClr>
            </a:gs>
            <a:gs pos="100000">
              <a:schemeClr val="tx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06181" y="2022296"/>
            <a:ext cx="4921323" cy="933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b="1" dirty="0" smtClean="0"/>
              <a:t>Greetings</a:t>
            </a:r>
            <a:r>
              <a:rPr lang="es-CL" b="1" dirty="0"/>
              <a:t>!</a:t>
            </a:r>
          </a:p>
        </p:txBody>
      </p:sp>
      <p:pic>
        <p:nvPicPr>
          <p:cNvPr id="1026" name="Picture 2" descr="Boy and girl greeting each other kids goo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41" b="75255" l="38400" r="88500">
                        <a14:foregroundMark x1="58300" y1="29657" x2="58300" y2="29657"/>
                        <a14:foregroundMark x1="55400" y1="28082" x2="55400" y2="28082"/>
                        <a14:foregroundMark x1="69900" y1="53846" x2="69900" y2="53846"/>
                        <a14:foregroundMark x1="81000" y1="60890" x2="81000" y2="60890"/>
                        <a14:foregroundMark x1="71400" y1="68211" x2="71400" y2="6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90" t="29666" r="14114" b="29408"/>
          <a:stretch/>
        </p:blipFill>
        <p:spPr bwMode="auto">
          <a:xfrm>
            <a:off x="7448764" y="1202074"/>
            <a:ext cx="1294544" cy="21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oy and girl greeting each other kids good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41" b="75255" l="8300" r="37900">
                        <a14:foregroundMark x1="24300" y1="68860" x2="24300" y2="68860"/>
                        <a14:foregroundMark x1="33300" y1="68675" x2="33300" y2="68675"/>
                        <a14:foregroundMark x1="26200" y1="54402" x2="26200" y2="54402"/>
                        <a14:foregroundMark x1="27600" y1="53012" x2="27600" y2="5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30678" r="61847" b="28512"/>
          <a:stretch/>
        </p:blipFill>
        <p:spPr bwMode="auto">
          <a:xfrm>
            <a:off x="4931594" y="1767155"/>
            <a:ext cx="1191803" cy="21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5979560" y="1695233"/>
            <a:ext cx="1376736" cy="657546"/>
          </a:xfrm>
          <a:prstGeom prst="wedgeEllipseCallout">
            <a:avLst>
              <a:gd name="adj1" fmla="val -51166"/>
              <a:gd name="adj2" fmla="val 515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Hello</a:t>
            </a:r>
            <a:r>
              <a:rPr lang="es-C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!</a:t>
            </a:r>
            <a:endParaRPr lang="es-CL" b="1" dirty="0">
              <a:solidFill>
                <a:schemeClr val="accent3">
                  <a:lumMod val="60000"/>
                  <a:lumOff val="4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5979560" y="873303"/>
            <a:ext cx="1551397" cy="678095"/>
          </a:xfrm>
          <a:prstGeom prst="wedgeEllipseCallout">
            <a:avLst>
              <a:gd name="adj1" fmla="val 61309"/>
              <a:gd name="adj2" fmla="val 321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Good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es-CL" dirty="0" err="1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morning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!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3499" y="519287"/>
            <a:ext cx="3081567" cy="888119"/>
          </a:xfrm>
        </p:spPr>
        <p:txBody>
          <a:bodyPr/>
          <a:lstStyle/>
          <a:p>
            <a:pPr algn="ctr"/>
            <a:r>
              <a:rPr lang="en-US" b="1" dirty="0" smtClean="0"/>
              <a:t>Saying Hi</a:t>
            </a:r>
            <a:br>
              <a:rPr lang="en-US" b="1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Diciendo</a:t>
            </a:r>
            <a:r>
              <a:rPr lang="en-US" sz="1800" dirty="0" smtClean="0"/>
              <a:t> </a:t>
            </a:r>
            <a:r>
              <a:rPr lang="en-US" sz="1800" dirty="0" err="1" smtClean="0"/>
              <a:t>Hola</a:t>
            </a:r>
            <a:r>
              <a:rPr lang="en-US" sz="1800" dirty="0" smtClean="0"/>
              <a:t>)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841042" y="447660"/>
            <a:ext cx="3523856" cy="1855274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Hi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or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Hello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hola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Good morning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buenos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días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, good afternoon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buenas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tardes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  <a:endParaRPr lang="en-US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122" name="Picture 2" descr="Cute chicken saying hi funny bird cartoon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b="18207"/>
          <a:stretch/>
        </p:blipFill>
        <p:spPr bwMode="auto">
          <a:xfrm>
            <a:off x="7303911" y="352427"/>
            <a:ext cx="1488958" cy="14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322029" y="2720619"/>
            <a:ext cx="3081567" cy="79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b="1" dirty="0" smtClean="0"/>
              <a:t>Saying Bye</a:t>
            </a:r>
          </a:p>
          <a:p>
            <a:pPr algn="ctr"/>
            <a:r>
              <a:rPr lang="en-US" sz="1800" dirty="0" smtClean="0"/>
              <a:t>(</a:t>
            </a:r>
            <a:r>
              <a:rPr lang="en-US" sz="1800" dirty="0" err="1" smtClean="0"/>
              <a:t>Diciendo</a:t>
            </a:r>
            <a:r>
              <a:rPr lang="en-US" sz="1800" dirty="0" smtClean="0"/>
              <a:t> </a:t>
            </a:r>
            <a:r>
              <a:rPr lang="en-US" sz="1800" dirty="0" err="1" smtClean="0"/>
              <a:t>Adiós</a:t>
            </a:r>
            <a:r>
              <a:rPr lang="en-US" sz="1800" dirty="0" smtClean="0"/>
              <a:t>)</a:t>
            </a:r>
            <a:endParaRPr lang="es-CL" b="1" dirty="0"/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3874909" y="2641598"/>
            <a:ext cx="4105275" cy="179493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Bye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or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Good bye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adiós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See you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nos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vemos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</a:rPr>
              <a:t>Nice to meet you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fue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un gusto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conocerte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717800" y="677333"/>
            <a:ext cx="1185330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4" name="Picture 4" descr="Vectores, imágenes y arte vectorial de stock sobre Say Goodby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10119"/>
          <a:stretch/>
        </p:blipFill>
        <p:spPr bwMode="auto">
          <a:xfrm>
            <a:off x="7410053" y="1964266"/>
            <a:ext cx="1521221" cy="13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 RINCÓN DE GUNDISALVUS: Nice to meet yo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8" y="3651955"/>
            <a:ext cx="1896531" cy="14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2870200" y="2833508"/>
            <a:ext cx="1185330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Saying 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5422" y="530577"/>
            <a:ext cx="609600" cy="609600"/>
          </a:xfrm>
          <a:prstGeom prst="rect">
            <a:avLst/>
          </a:prstGeom>
        </p:spPr>
      </p:pic>
      <p:pic>
        <p:nvPicPr>
          <p:cNvPr id="10" name="Saying By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8000" y="2541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"/>
          <a:stretch/>
        </p:blipFill>
        <p:spPr bwMode="auto">
          <a:xfrm>
            <a:off x="1072446" y="144183"/>
            <a:ext cx="7258754" cy="48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o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22730" y="345309"/>
            <a:ext cx="727133" cy="727133"/>
          </a:xfrm>
          <a:prstGeom prst="rect">
            <a:avLst/>
          </a:prstGeom>
        </p:spPr>
      </p:pic>
      <p:pic>
        <p:nvPicPr>
          <p:cNvPr id="6" name="afterno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05509" y="331694"/>
            <a:ext cx="740747" cy="740747"/>
          </a:xfrm>
          <a:prstGeom prst="rect">
            <a:avLst/>
          </a:prstGeom>
        </p:spPr>
      </p:pic>
      <p:pic>
        <p:nvPicPr>
          <p:cNvPr id="7" name="eve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22729" y="2814421"/>
            <a:ext cx="727134" cy="727134"/>
          </a:xfrm>
          <a:prstGeom prst="rect">
            <a:avLst/>
          </a:prstGeom>
        </p:spPr>
      </p:pic>
      <p:pic>
        <p:nvPicPr>
          <p:cNvPr id="8" name="nigh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30940" y="2814421"/>
            <a:ext cx="661250" cy="6612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36889" y="327538"/>
            <a:ext cx="128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Buenos días</a:t>
            </a:r>
            <a:endParaRPr lang="es-CL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46889" y="1169024"/>
            <a:ext cx="1382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Buenas tardes</a:t>
            </a:r>
            <a:endParaRPr lang="es-CL" sz="1300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98976" y="2848288"/>
            <a:ext cx="1382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b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Buenas tardes</a:t>
            </a:r>
            <a:endParaRPr lang="es-CL" sz="1300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53655" y="3618249"/>
            <a:ext cx="1286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Buenas noches</a:t>
            </a:r>
            <a:endParaRPr lang="es-CL" sz="1000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4755" y="1159342"/>
            <a:ext cx="8579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8:00 am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663212" y="1237182"/>
            <a:ext cx="10066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12:00 pm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67645" y="3587470"/>
            <a:ext cx="8579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6:00 pm</a:t>
            </a:r>
            <a:endParaRPr lang="es-C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717278" y="3618249"/>
            <a:ext cx="95258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10:00 pm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33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75188" y="554213"/>
            <a:ext cx="4001703" cy="439032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bg2"/>
                </a:solidFill>
              </a:rPr>
              <a:t>Amy: </a:t>
            </a:r>
            <a:r>
              <a:rPr lang="en-US" sz="1900" dirty="0">
                <a:solidFill>
                  <a:schemeClr val="bg2"/>
                </a:solidFill>
              </a:rPr>
              <a:t>Hi! My name is Amy, what 	is </a:t>
            </a:r>
            <a:r>
              <a:rPr lang="en-US" sz="1900" dirty="0" smtClean="0">
                <a:solidFill>
                  <a:schemeClr val="bg2"/>
                </a:solidFill>
              </a:rPr>
              <a:t> your </a:t>
            </a:r>
            <a:r>
              <a:rPr lang="en-US" sz="1900" dirty="0">
                <a:solidFill>
                  <a:schemeClr val="bg2"/>
                </a:solidFill>
              </a:rPr>
              <a:t>name? 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bg2"/>
                </a:solidFill>
              </a:rPr>
              <a:t>Jake: </a:t>
            </a:r>
            <a:r>
              <a:rPr lang="en-US" sz="1900" dirty="0">
                <a:solidFill>
                  <a:schemeClr val="bg2"/>
                </a:solidFill>
              </a:rPr>
              <a:t>Hi Amy, I’m Jake. How 	are you?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bg2"/>
                </a:solidFill>
              </a:rPr>
              <a:t>Amy: </a:t>
            </a:r>
            <a:r>
              <a:rPr lang="en-US" sz="1900" dirty="0">
                <a:solidFill>
                  <a:schemeClr val="bg2"/>
                </a:solidFill>
              </a:rPr>
              <a:t>I’m fine, thanks. How </a:t>
            </a:r>
            <a:r>
              <a:rPr lang="en-US" sz="1900" dirty="0" smtClean="0">
                <a:solidFill>
                  <a:schemeClr val="bg2"/>
                </a:solidFill>
              </a:rPr>
              <a:t>are you</a:t>
            </a:r>
            <a:r>
              <a:rPr lang="en-US" sz="1900" dirty="0">
                <a:solidFill>
                  <a:schemeClr val="bg2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bg2"/>
                </a:solidFill>
              </a:rPr>
              <a:t>Jake: </a:t>
            </a:r>
            <a:r>
              <a:rPr lang="en-US" sz="1900" dirty="0">
                <a:solidFill>
                  <a:schemeClr val="bg2"/>
                </a:solidFill>
              </a:rPr>
              <a:t>I’m great!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bg2"/>
                </a:solidFill>
              </a:rPr>
              <a:t>Amy: </a:t>
            </a:r>
            <a:r>
              <a:rPr lang="en-US" sz="1900" dirty="0">
                <a:solidFill>
                  <a:schemeClr val="bg2"/>
                </a:solidFill>
              </a:rPr>
              <a:t>Bye, Jake. Nice to meet </a:t>
            </a:r>
            <a:r>
              <a:rPr lang="en-US" sz="1900" dirty="0" smtClean="0">
                <a:solidFill>
                  <a:schemeClr val="bg2"/>
                </a:solidFill>
              </a:rPr>
              <a:t>you.</a:t>
            </a:r>
          </a:p>
          <a:p>
            <a:pPr algn="just">
              <a:lnSpc>
                <a:spcPct val="150000"/>
              </a:lnSpc>
            </a:pPr>
            <a:r>
              <a:rPr lang="en-US" sz="1900" b="1" dirty="0" smtClean="0">
                <a:solidFill>
                  <a:schemeClr val="bg2"/>
                </a:solidFill>
              </a:rPr>
              <a:t>Jake</a:t>
            </a:r>
            <a:r>
              <a:rPr lang="en-US" sz="1900" b="1" dirty="0">
                <a:solidFill>
                  <a:schemeClr val="bg2"/>
                </a:solidFill>
              </a:rPr>
              <a:t>: </a:t>
            </a:r>
            <a:r>
              <a:rPr lang="en-US" sz="1900" dirty="0">
                <a:solidFill>
                  <a:schemeClr val="bg2"/>
                </a:solidFill>
              </a:rPr>
              <a:t>Nice to meet you too, Amy!</a:t>
            </a:r>
          </a:p>
        </p:txBody>
      </p:sp>
      <p:pic>
        <p:nvPicPr>
          <p:cNvPr id="6" name="Am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02667" y="630062"/>
            <a:ext cx="609600" cy="609600"/>
          </a:xfrm>
          <a:prstGeom prst="rect">
            <a:avLst/>
          </a:prstGeom>
        </p:spPr>
      </p:pic>
      <p:pic>
        <p:nvPicPr>
          <p:cNvPr id="7" name="Jake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80090" y="1488017"/>
            <a:ext cx="609600" cy="609600"/>
          </a:xfrm>
          <a:prstGeom prst="rect">
            <a:avLst/>
          </a:prstGeom>
        </p:spPr>
      </p:pic>
      <p:pic>
        <p:nvPicPr>
          <p:cNvPr id="8" name="Amy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57512" y="2379838"/>
            <a:ext cx="609600" cy="609600"/>
          </a:xfrm>
          <a:prstGeom prst="rect">
            <a:avLst/>
          </a:prstGeom>
        </p:spPr>
      </p:pic>
      <p:pic>
        <p:nvPicPr>
          <p:cNvPr id="9" name="Jake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90039" y="3262488"/>
            <a:ext cx="483304" cy="483304"/>
          </a:xfrm>
          <a:prstGeom prst="rect">
            <a:avLst/>
          </a:prstGeom>
        </p:spPr>
      </p:pic>
      <p:pic>
        <p:nvPicPr>
          <p:cNvPr id="10" name="Amy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75290" y="3626199"/>
            <a:ext cx="451557" cy="451557"/>
          </a:xfrm>
          <a:prstGeom prst="rect">
            <a:avLst/>
          </a:prstGeom>
        </p:spPr>
      </p:pic>
      <p:pic>
        <p:nvPicPr>
          <p:cNvPr id="11" name="Jake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97865" y="4231212"/>
            <a:ext cx="428982" cy="428982"/>
          </a:xfrm>
          <a:prstGeom prst="rect">
            <a:avLst/>
          </a:prstGeom>
        </p:spPr>
      </p:pic>
      <p:pic>
        <p:nvPicPr>
          <p:cNvPr id="4100" name="Picture 4" descr="Boy and girl , Cartoon Illustration, Cartoon young men and women ...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72" y="630062"/>
            <a:ext cx="3030770" cy="40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my and Jak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06267" y="232834"/>
            <a:ext cx="1095022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Personalizado 1">
      <a:dk1>
        <a:srgbClr val="8DB5F8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191</Words>
  <Application>Microsoft Office PowerPoint</Application>
  <PresentationFormat>Presentación en pantalla (16:9)</PresentationFormat>
  <Paragraphs>47</Paragraphs>
  <Slides>10</Slides>
  <Notes>4</Notes>
  <HiddenSlides>0</HiddenSlides>
  <MMClips>22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Dotum</vt:lpstr>
      <vt:lpstr>Lucida Calligraphy</vt:lpstr>
      <vt:lpstr>Comic Sans MS</vt:lpstr>
      <vt:lpstr>Roboto</vt:lpstr>
      <vt:lpstr>Tempus Sans ITC</vt:lpstr>
      <vt:lpstr>Material</vt:lpstr>
      <vt:lpstr>Hello!</vt:lpstr>
      <vt:lpstr>Presentación de PowerPoint</vt:lpstr>
      <vt:lpstr>Presentación de PowerPoint</vt:lpstr>
      <vt:lpstr>Presentación de PowerPoint</vt:lpstr>
      <vt:lpstr>Presentación de PowerPoint</vt:lpstr>
      <vt:lpstr>Greetings!</vt:lpstr>
      <vt:lpstr>Saying Hi (Diciendo Hola)</vt:lpstr>
      <vt:lpstr>Presentación de PowerPoint</vt:lpstr>
      <vt:lpstr>Presentación de PowerPoint</vt:lpstr>
      <vt:lpstr>Now is your turn to practice in the worksheet! (Ahora es tu turno de practicar en la guía)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cp:lastModifiedBy>Vivi</cp:lastModifiedBy>
  <cp:revision>63</cp:revision>
  <dcterms:modified xsi:type="dcterms:W3CDTF">2020-03-26T02:50:30Z</dcterms:modified>
</cp:coreProperties>
</file>